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10"/>
  </p:notesMasterIdLst>
  <p:sldIdLst>
    <p:sldId id="256" r:id="rId2"/>
    <p:sldId id="260" r:id="rId3"/>
    <p:sldId id="261" r:id="rId4"/>
    <p:sldId id="258" r:id="rId5"/>
    <p:sldId id="259" r:id="rId6"/>
    <p:sldId id="263" r:id="rId7"/>
    <p:sldId id="262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8" autoAdjust="0"/>
    <p:restoredTop sz="94641" autoAdjust="0"/>
  </p:normalViewPr>
  <p:slideViewPr>
    <p:cSldViewPr snapToGrid="0" snapToObjects="1">
      <p:cViewPr>
        <p:scale>
          <a:sx n="120" d="100"/>
          <a:sy n="120" d="100"/>
        </p:scale>
        <p:origin x="211" y="-2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F14B7-B028-4A47-9403-A9D011F7A18C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1CF-EB74-4E0A-9359-943FF1F99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25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6571CF-EB74-4E0A-9359-943FF1F994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49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6571CF-EB74-4E0A-9359-943FF1F994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8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2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2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8828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41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7867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10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93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9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8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38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4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4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11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65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8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2280" y="3429000"/>
            <a:ext cx="7696199" cy="1175657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200" dirty="0">
                <a:solidFill>
                  <a:schemeClr val="bg1"/>
                </a:solidFill>
              </a:rPr>
              <a:t>Lei</a:t>
            </a:r>
            <a:br>
              <a:rPr lang="en-US" sz="4200" dirty="0">
                <a:solidFill>
                  <a:schemeClr val="bg1"/>
                </a:solidFill>
              </a:rPr>
            </a:br>
            <a:br>
              <a:rPr lang="en-US" sz="4200" dirty="0">
                <a:solidFill>
                  <a:schemeClr val="bg1"/>
                </a:solidFill>
              </a:rPr>
            </a:br>
            <a:r>
              <a:rPr lang="en-US" sz="4200" dirty="0">
                <a:solidFill>
                  <a:schemeClr val="bg1"/>
                </a:solidFill>
              </a:rPr>
              <a:t>s </a:t>
            </a:r>
            <a:r>
              <a:rPr lang="en-US" sz="4200" dirty="0" err="1">
                <a:solidFill>
                  <a:schemeClr val="bg1"/>
                </a:solidFill>
              </a:rPr>
              <a:t>ure</a:t>
            </a:r>
            <a:r>
              <a:rPr lang="en-US" sz="4200" dirty="0">
                <a:solidFill>
                  <a:schemeClr val="bg1"/>
                </a:solidFill>
              </a:rPr>
              <a:t> World Amenities Survey Analysis  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900" y="2427514"/>
            <a:ext cx="8224157" cy="3570950"/>
          </a:xfrm>
        </p:spPr>
        <p:txBody>
          <a:bodyPr anchor="ctr">
            <a:normAutofit fontScale="77500" lnSpcReduction="20000"/>
          </a:bodyPr>
          <a:lstStyle/>
          <a:p>
            <a:pPr algn="l"/>
            <a:endParaRPr lang="en-US" sz="4000" dirty="0">
              <a:solidFill>
                <a:schemeClr val="tx2"/>
              </a:solidFill>
            </a:endParaRPr>
          </a:p>
          <a:p>
            <a:pPr algn="l"/>
            <a:endParaRPr lang="en-US" sz="4000" b="1" dirty="0">
              <a:solidFill>
                <a:schemeClr val="tx2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l"/>
            <a:endParaRPr lang="en-US" sz="4000" b="1" dirty="0">
              <a:solidFill>
                <a:schemeClr val="tx2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l"/>
            <a:endParaRPr lang="en-US" sz="4000" b="1" dirty="0">
              <a:solidFill>
                <a:schemeClr val="tx2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algn="l"/>
            <a:r>
              <a:rPr lang="en-US" sz="4000" b="1" dirty="0">
                <a:solidFill>
                  <a:schemeClr val="tx2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     “Most and Least Liked Amenities”</a:t>
            </a:r>
          </a:p>
          <a:p>
            <a:pPr algn="ctr"/>
            <a:endParaRPr lang="en-US" sz="4000" dirty="0">
              <a:solidFill>
                <a:schemeClr val="accent1"/>
              </a:solidFill>
            </a:endParaRPr>
          </a:p>
          <a:p>
            <a:pPr algn="ctr"/>
            <a:r>
              <a:rPr lang="en-US" sz="4000" dirty="0">
                <a:solidFill>
                  <a:schemeClr val="accent1"/>
                </a:solidFill>
              </a:rPr>
              <a:t>September 2025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568838-E161-0C41-A7BD-85ACBC39EF4C}"/>
              </a:ext>
            </a:extLst>
          </p:cNvPr>
          <p:cNvSpPr txBox="1"/>
          <p:nvPr/>
        </p:nvSpPr>
        <p:spPr>
          <a:xfrm flipH="1">
            <a:off x="723899" y="1642066"/>
            <a:ext cx="76961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sz="4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sz="4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Leisure World Resident Survey</a:t>
            </a:r>
          </a:p>
        </p:txBody>
      </p:sp>
      <p:pic>
        <p:nvPicPr>
          <p:cNvPr id="7" name="Picture 6" descr="A blue and black logo&#10;&#10;AI-generated content may be incorrect.">
            <a:extLst>
              <a:ext uri="{FF2B5EF4-FFF2-40B4-BE49-F238E27FC236}">
                <a16:creationId xmlns:a16="http://schemas.microsoft.com/office/drawing/2014/main" id="{81E9133F-F0AD-2A57-B2B2-2EE470A44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698" y="44471"/>
            <a:ext cx="3017520" cy="28274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57CBA-8DAE-AE1B-F867-D431A5C8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244928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Sampling: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1. Population ~ 8,500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2. Sample: subset = 502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3. Respondents – 94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4. Response Rate = .1872 or 19%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sz="3100" b="1" dirty="0">
                <a:solidFill>
                  <a:srgbClr val="66FFCC"/>
                </a:solidFill>
              </a:rPr>
              <a:t>(Database complied from email addresses of LW residents)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5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0A59CE-30E3-A1EE-5952-58D51BACFAF3}"/>
              </a:ext>
            </a:extLst>
          </p:cNvPr>
          <p:cNvSpPr txBox="1"/>
          <p:nvPr/>
        </p:nvSpPr>
        <p:spPr>
          <a:xfrm>
            <a:off x="740229" y="827314"/>
            <a:ext cx="8001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endParaRPr lang="en-US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Rating Amenities</a:t>
            </a:r>
          </a:p>
          <a:p>
            <a:endParaRPr lang="en-US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Satisfaction (1 = Very Dissatisfied, 5 = Very Satisfied)</a:t>
            </a:r>
          </a:p>
          <a:p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Importance (1 = Not Important, 5 = Very Important)</a:t>
            </a:r>
          </a:p>
          <a:p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Not applicable (Type N/A in  Comments)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9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Amenity Satisfaction Rankings</a:t>
            </a:r>
          </a:p>
        </p:txBody>
      </p:sp>
      <p:pic>
        <p:nvPicPr>
          <p:cNvPr id="3" name="Picture 2" descr="tmpr_smwp_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Satisfaction Distribution</a:t>
            </a:r>
          </a:p>
        </p:txBody>
      </p:sp>
      <p:pic>
        <p:nvPicPr>
          <p:cNvPr id="3" name="Picture 2" descr="tmph_jmn8f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53FCA-2BC9-3AA0-DCC9-20E08DD95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A colorful pie chart with text&#10;&#10;AI-generated content may be incorrect.">
            <a:extLst>
              <a:ext uri="{FF2B5EF4-FFF2-40B4-BE49-F238E27FC236}">
                <a16:creationId xmlns:a16="http://schemas.microsoft.com/office/drawing/2014/main" id="{A97F1DE5-94D0-8525-C044-F8C8D94981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61950" y="579314"/>
            <a:ext cx="9144000" cy="56993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8C5CFA-198B-352A-CBBD-68C9E256AD1B}"/>
              </a:ext>
            </a:extLst>
          </p:cNvPr>
          <p:cNvSpPr txBox="1"/>
          <p:nvPr/>
        </p:nvSpPr>
        <p:spPr>
          <a:xfrm>
            <a:off x="5816600" y="2343150"/>
            <a:ext cx="5461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85000"/>
                  </a:schemeClr>
                </a:solidFill>
              </a:rPr>
              <a:t>8.0</a:t>
            </a:r>
          </a:p>
        </p:txBody>
      </p:sp>
    </p:spTree>
    <p:extLst>
      <p:ext uri="{BB962C8B-B14F-4D97-AF65-F5344CB8AC3E}">
        <p14:creationId xmlns:p14="http://schemas.microsoft.com/office/powerpoint/2010/main" val="381526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2110A1-AC8D-7B7E-70A2-FAD43EB75370}"/>
              </a:ext>
            </a:extLst>
          </p:cNvPr>
          <p:cNvSpPr txBox="1"/>
          <p:nvPr/>
        </p:nvSpPr>
        <p:spPr>
          <a:xfrm>
            <a:off x="576943" y="620486"/>
            <a:ext cx="78486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Text responses from comments</a:t>
            </a:r>
            <a:r>
              <a:rPr lang="en-US" b="1" dirty="0">
                <a:solidFill>
                  <a:srgbClr val="0070C0"/>
                </a:solidFill>
              </a:rPr>
              <a:t>:</a:t>
            </a:r>
          </a:p>
          <a:p>
            <a:endParaRPr lang="en-US" b="1" dirty="0"/>
          </a:p>
          <a:p>
            <a:endParaRPr lang="en-US" sz="2400" b="1" dirty="0"/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Restaurants / food service (complaints about quality, variety, and service speed).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Walking paths / green space improvements (maintenance, expansion).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Pools &amp; fitness center (desire for more classes, better scheduling).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Transportation &amp; buses (replacement, reliability).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Entertainment &amp; events (concerts, movies, cultural offerings).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Residents also suggested new amenities, including: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Coffee shop/café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More exercise classes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Expanded art/music opportunities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Better seating areas in restaurants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More trash cans &amp; benches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36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Conclusions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763920" cy="31393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1800"/>
            </a:pPr>
            <a:r>
              <a:rPr dirty="0"/>
              <a:t>Concerts &amp; Cultural Events are the most liked amenity (avg. 4.2/5).</a:t>
            </a:r>
          </a:p>
          <a:p>
            <a:pPr>
              <a:defRPr sz="1800"/>
            </a:pPr>
            <a:endParaRPr lang="en-US" dirty="0"/>
          </a:p>
          <a:p>
            <a:pPr>
              <a:defRPr sz="1800"/>
            </a:pPr>
            <a:r>
              <a:rPr dirty="0"/>
              <a:t>Golf Course is the least liked amenity (avg. 2.0/5).</a:t>
            </a:r>
          </a:p>
          <a:p>
            <a:pPr>
              <a:defRPr sz="1800"/>
            </a:pPr>
            <a:endParaRPr lang="en-US" dirty="0"/>
          </a:p>
          <a:p>
            <a:pPr>
              <a:defRPr sz="1800"/>
            </a:pPr>
            <a:r>
              <a:rPr dirty="0"/>
              <a:t>Pickleball, Pools, and Tennis show moderate satisfaction.</a:t>
            </a:r>
          </a:p>
          <a:p>
            <a:pPr>
              <a:defRPr sz="1800"/>
            </a:pPr>
            <a:endParaRPr lang="en-US" dirty="0"/>
          </a:p>
          <a:p>
            <a:pPr>
              <a:defRPr sz="1800"/>
            </a:pPr>
            <a:r>
              <a:rPr dirty="0"/>
              <a:t>Restaurants received mixed reviews, highlighting room for improvement.</a:t>
            </a:r>
          </a:p>
          <a:p>
            <a:pPr>
              <a:defRPr sz="1800"/>
            </a:pPr>
            <a:endParaRPr lang="en-US" dirty="0"/>
          </a:p>
          <a:p>
            <a:pPr>
              <a:defRPr sz="1800"/>
            </a:pPr>
            <a:r>
              <a:rPr dirty="0"/>
              <a:t>Focus on strengthening cultural/social programs while reconsidering </a:t>
            </a:r>
            <a:endParaRPr lang="en-US" dirty="0"/>
          </a:p>
          <a:p>
            <a:pPr>
              <a:defRPr sz="1800"/>
            </a:pPr>
            <a:r>
              <a:rPr dirty="0"/>
              <a:t>the role of the golf course.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4821</TotalTime>
  <Words>285</Words>
  <Application>Microsoft Office PowerPoint</Application>
  <PresentationFormat>On-screen Show (4:3)</PresentationFormat>
  <Paragraphs>54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ADLaM Display</vt:lpstr>
      <vt:lpstr>Aptos</vt:lpstr>
      <vt:lpstr>Arial</vt:lpstr>
      <vt:lpstr>Trebuchet MS</vt:lpstr>
      <vt:lpstr>Wingdings 3</vt:lpstr>
      <vt:lpstr>Facet</vt:lpstr>
      <vt:lpstr>Lei  s ure World Amenities Survey Analysis    </vt:lpstr>
      <vt:lpstr>Sampling:   1. Population ~ 8,500   2. Sample: subset = 502   3. Respondents – 94   4. Response Rate = .1872 or 19%  (Database complied from email addresses of LW residents)       </vt:lpstr>
      <vt:lpstr>PowerPoint Presentation</vt:lpstr>
      <vt:lpstr>Amenity Satisfaction Rankings</vt:lpstr>
      <vt:lpstr>Satisfaction Distribution</vt:lpstr>
      <vt:lpstr>PowerPoint Presentation</vt:lpstr>
      <vt:lpstr>PowerPoint Presentation</vt:lpstr>
      <vt:lpstr>Key Conclusions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york yorkvannixoniii.com</cp:lastModifiedBy>
  <cp:revision>22</cp:revision>
  <dcterms:created xsi:type="dcterms:W3CDTF">2013-01-27T09:14:16Z</dcterms:created>
  <dcterms:modified xsi:type="dcterms:W3CDTF">2025-09-13T22:32:48Z</dcterms:modified>
  <cp:category/>
</cp:coreProperties>
</file>